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5" r:id="rId11"/>
    <p:sldId id="266" r:id="rId12"/>
    <p:sldId id="267" r:id="rId13"/>
    <p:sldId id="270" r:id="rId14"/>
    <p:sldId id="268" r:id="rId15"/>
    <p:sldId id="269" r:id="rId16"/>
    <p:sldId id="272" r:id="rId17"/>
    <p:sldId id="273" r:id="rId18"/>
    <p:sldId id="274" r:id="rId19"/>
    <p:sldId id="27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96" autoAdjust="0"/>
    <p:restoredTop sz="94660"/>
  </p:normalViewPr>
  <p:slideViewPr>
    <p:cSldViewPr snapToGrid="0">
      <p:cViewPr>
        <p:scale>
          <a:sx n="81" d="100"/>
          <a:sy n="81" d="100"/>
        </p:scale>
        <p:origin x="-252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6/28/2022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6/28/2022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6/28/2022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6/28/2022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6/28/2022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6/28/2022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ÖKO munkaterv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2021-2022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75035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Állatok világnapja </a:t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Madarak és fák napja</a:t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Kerékpár túra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48364" y="507999"/>
            <a:ext cx="8081818" cy="58743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/>
              <a:t>Horváth Réka és Szauer Viktória vezetésével szép plakátok készültek, melyek az iskolai folyósók </a:t>
            </a:r>
            <a:r>
              <a:rPr lang="hu-HU" sz="2400" dirty="0"/>
              <a:t>d</a:t>
            </a:r>
            <a:r>
              <a:rPr lang="hu-HU" sz="2400" dirty="0" smtClean="0"/>
              <a:t>íszévé váltak.</a:t>
            </a:r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/>
              <a:t>Goldberger Marcell és Schmidt Lóránd szervezésében valósult meg.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610049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777236"/>
              </p:ext>
            </p:extLst>
          </p:nvPr>
        </p:nvGraphicFramePr>
        <p:xfrm>
          <a:off x="498764" y="268027"/>
          <a:ext cx="11222182" cy="13696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9137">
                  <a:extLst>
                    <a:ext uri="{9D8B030D-6E8A-4147-A177-3AD203B41FA5}">
                      <a16:colId xmlns:a16="http://schemas.microsoft.com/office/drawing/2014/main" xmlns="" val="231297692"/>
                    </a:ext>
                  </a:extLst>
                </a:gridCol>
                <a:gridCol w="3731046">
                  <a:extLst>
                    <a:ext uri="{9D8B030D-6E8A-4147-A177-3AD203B41FA5}">
                      <a16:colId xmlns:a16="http://schemas.microsoft.com/office/drawing/2014/main" xmlns="" val="1600430066"/>
                    </a:ext>
                  </a:extLst>
                </a:gridCol>
                <a:gridCol w="3701999">
                  <a:extLst>
                    <a:ext uri="{9D8B030D-6E8A-4147-A177-3AD203B41FA5}">
                      <a16:colId xmlns:a16="http://schemas.microsoft.com/office/drawing/2014/main" xmlns="" val="2683563390"/>
                    </a:ext>
                  </a:extLst>
                </a:gridCol>
              </a:tblGrid>
              <a:tr h="8680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</a:rPr>
                        <a:t>Adventi készülődés az újrahasznosítás jegyében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800" dirty="0" smtClean="0">
                          <a:effectLst/>
                        </a:rPr>
                        <a:t>Oláhné</a:t>
                      </a:r>
                      <a:r>
                        <a:rPr lang="hu-HU" sz="2800" baseline="0" dirty="0" smtClean="0">
                          <a:effectLst/>
                        </a:rPr>
                        <a:t> Zsuzsi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800" dirty="0" smtClean="0">
                          <a:effectLst/>
                        </a:rPr>
                        <a:t>Osztályfőnökök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</a:rPr>
                        <a:t>2021. november –december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5211837"/>
                  </a:ext>
                </a:extLst>
              </a:tr>
            </a:tbl>
          </a:graphicData>
        </a:graphic>
      </p:graphicFrame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4" y="1754824"/>
            <a:ext cx="2326342" cy="516367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709" y="1754824"/>
            <a:ext cx="7040563" cy="318129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709" y="3905942"/>
            <a:ext cx="3934690" cy="295205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6997" y="1754824"/>
            <a:ext cx="1877821" cy="417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99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189523"/>
              </p:ext>
            </p:extLst>
          </p:nvPr>
        </p:nvGraphicFramePr>
        <p:xfrm>
          <a:off x="868217" y="277264"/>
          <a:ext cx="10520220" cy="20873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2122">
                  <a:extLst>
                    <a:ext uri="{9D8B030D-6E8A-4147-A177-3AD203B41FA5}">
                      <a16:colId xmlns:a16="http://schemas.microsoft.com/office/drawing/2014/main" xmlns="" val="3501394578"/>
                    </a:ext>
                  </a:extLst>
                </a:gridCol>
                <a:gridCol w="3497664">
                  <a:extLst>
                    <a:ext uri="{9D8B030D-6E8A-4147-A177-3AD203B41FA5}">
                      <a16:colId xmlns:a16="http://schemas.microsoft.com/office/drawing/2014/main" xmlns="" val="2298317216"/>
                    </a:ext>
                  </a:extLst>
                </a:gridCol>
                <a:gridCol w="3470434">
                  <a:extLst>
                    <a:ext uri="{9D8B030D-6E8A-4147-A177-3AD203B41FA5}">
                      <a16:colId xmlns:a16="http://schemas.microsoft.com/office/drawing/2014/main" xmlns="" val="30154375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dirty="0">
                          <a:effectLst/>
                        </a:rPr>
                        <a:t>Gesztenye- és levélgyűjtés az újrahasznosítás jegyében</a:t>
                      </a:r>
                      <a:endParaRPr lang="hu-H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dirty="0">
                          <a:effectLst/>
                        </a:rPr>
                        <a:t>Alsós osztályfőnökök</a:t>
                      </a:r>
                      <a:endParaRPr lang="hu-H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dirty="0">
                          <a:effectLst/>
                        </a:rPr>
                        <a:t>2021. október- november</a:t>
                      </a:r>
                      <a:endParaRPr lang="hu-H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63212505"/>
                  </a:ext>
                </a:extLst>
              </a:tr>
            </a:tbl>
          </a:graphicData>
        </a:graphic>
      </p:graphicFrame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410837"/>
              </p:ext>
            </p:extLst>
          </p:nvPr>
        </p:nvGraphicFramePr>
        <p:xfrm>
          <a:off x="868217" y="3195955"/>
          <a:ext cx="10520219" cy="20873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2121">
                  <a:extLst>
                    <a:ext uri="{9D8B030D-6E8A-4147-A177-3AD203B41FA5}">
                      <a16:colId xmlns:a16="http://schemas.microsoft.com/office/drawing/2014/main" xmlns="" val="1350514633"/>
                    </a:ext>
                  </a:extLst>
                </a:gridCol>
                <a:gridCol w="3497664">
                  <a:extLst>
                    <a:ext uri="{9D8B030D-6E8A-4147-A177-3AD203B41FA5}">
                      <a16:colId xmlns:a16="http://schemas.microsoft.com/office/drawing/2014/main" xmlns="" val="503776490"/>
                    </a:ext>
                  </a:extLst>
                </a:gridCol>
                <a:gridCol w="3470434">
                  <a:extLst>
                    <a:ext uri="{9D8B030D-6E8A-4147-A177-3AD203B41FA5}">
                      <a16:colId xmlns:a16="http://schemas.microsoft.com/office/drawing/2014/main" xmlns="" val="14150637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dirty="0">
                          <a:effectLst/>
                        </a:rPr>
                        <a:t>Karácsonyi díszek készítése az újrahasznosítás jegyében</a:t>
                      </a:r>
                      <a:endParaRPr lang="hu-H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dirty="0">
                          <a:effectLst/>
                        </a:rPr>
                        <a:t>Technika és rajz tanárok</a:t>
                      </a:r>
                      <a:endParaRPr lang="hu-H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dirty="0">
                          <a:effectLst/>
                        </a:rPr>
                        <a:t>2021. december</a:t>
                      </a:r>
                      <a:endParaRPr lang="hu-H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11976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3633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186" y="0"/>
            <a:ext cx="5470814" cy="729441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7111"/>
            <a:ext cx="6721186" cy="504089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209964" y="701964"/>
            <a:ext cx="403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ym typeface="Wingdings" panose="05000000000000000000" pitchFamily="2" charset="2"/>
              </a:rPr>
              <a:t>Iskola feldíszítése 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475349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109614"/>
              </p:ext>
            </p:extLst>
          </p:nvPr>
        </p:nvGraphicFramePr>
        <p:xfrm>
          <a:off x="378690" y="1348507"/>
          <a:ext cx="7509163" cy="3652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5447">
                  <a:extLst>
                    <a:ext uri="{9D8B030D-6E8A-4147-A177-3AD203B41FA5}">
                      <a16:colId xmlns:a16="http://schemas.microsoft.com/office/drawing/2014/main" xmlns="" val="1137001430"/>
                    </a:ext>
                  </a:extLst>
                </a:gridCol>
                <a:gridCol w="2496576">
                  <a:extLst>
                    <a:ext uri="{9D8B030D-6E8A-4147-A177-3AD203B41FA5}">
                      <a16:colId xmlns:a16="http://schemas.microsoft.com/office/drawing/2014/main" xmlns="" val="519232082"/>
                    </a:ext>
                  </a:extLst>
                </a:gridCol>
                <a:gridCol w="2477140">
                  <a:extLst>
                    <a:ext uri="{9D8B030D-6E8A-4147-A177-3AD203B41FA5}">
                      <a16:colId xmlns:a16="http://schemas.microsoft.com/office/drawing/2014/main" xmlns="" val="214135574"/>
                    </a:ext>
                  </a:extLst>
                </a:gridCol>
              </a:tblGrid>
              <a:tr h="1644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dirty="0">
                          <a:effectLst/>
                        </a:rPr>
                        <a:t>Luca búza </a:t>
                      </a:r>
                      <a:r>
                        <a:rPr lang="hu-HU" sz="3200" dirty="0" smtClean="0">
                          <a:effectLst/>
                        </a:rPr>
                        <a:t>ültetése: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dirty="0" smtClean="0">
                          <a:effectLst/>
                        </a:rPr>
                        <a:t>Bizton állíthatjuk, hogy</a:t>
                      </a:r>
                      <a:r>
                        <a:rPr lang="hu-HU" sz="3200" baseline="0" dirty="0" smtClean="0">
                          <a:effectLst/>
                        </a:rPr>
                        <a:t> b</a:t>
                      </a:r>
                      <a:r>
                        <a:rPr lang="hu-HU" sz="3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őséges lesz a jövő évi búzatermés!</a:t>
                      </a:r>
                      <a:endParaRPr lang="hu-H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dirty="0" smtClean="0">
                          <a:effectLst/>
                        </a:rPr>
                        <a:t>Osztály-főnökök</a:t>
                      </a:r>
                      <a:endParaRPr lang="hu-H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dirty="0">
                          <a:effectLst/>
                        </a:rPr>
                        <a:t>2021. december</a:t>
                      </a:r>
                      <a:endParaRPr lang="hu-H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24401945"/>
                  </a:ext>
                </a:extLst>
              </a:tr>
            </a:tbl>
          </a:graphicData>
        </a:graphic>
      </p:graphicFrame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060" y="277089"/>
            <a:ext cx="3175722" cy="642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12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806468"/>
              </p:ext>
            </p:extLst>
          </p:nvPr>
        </p:nvGraphicFramePr>
        <p:xfrm>
          <a:off x="923634" y="3121891"/>
          <a:ext cx="10483273" cy="39135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39647">
                  <a:extLst>
                    <a:ext uri="{9D8B030D-6E8A-4147-A177-3AD203B41FA5}">
                      <a16:colId xmlns:a16="http://schemas.microsoft.com/office/drawing/2014/main" xmlns="" val="2100460419"/>
                    </a:ext>
                  </a:extLst>
                </a:gridCol>
                <a:gridCol w="3485380">
                  <a:extLst>
                    <a:ext uri="{9D8B030D-6E8A-4147-A177-3AD203B41FA5}">
                      <a16:colId xmlns:a16="http://schemas.microsoft.com/office/drawing/2014/main" xmlns="" val="4063131448"/>
                    </a:ext>
                  </a:extLst>
                </a:gridCol>
                <a:gridCol w="3458246">
                  <a:extLst>
                    <a:ext uri="{9D8B030D-6E8A-4147-A177-3AD203B41FA5}">
                      <a16:colId xmlns:a16="http://schemas.microsoft.com/office/drawing/2014/main" xmlns="" val="226714426"/>
                    </a:ext>
                  </a:extLst>
                </a:gridCol>
              </a:tblGrid>
              <a:tr h="3574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Farsangi mulatozás a környezettudatosság </a:t>
                      </a:r>
                      <a:r>
                        <a:rPr lang="hu-HU" sz="2400" dirty="0" smtClean="0">
                          <a:effectLst/>
                        </a:rPr>
                        <a:t>jegyében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 smtClean="0">
                          <a:effectLst/>
                        </a:rPr>
                        <a:t>Pl.:  </a:t>
                      </a:r>
                      <a:r>
                        <a:rPr lang="hu-HU" sz="2400" dirty="0">
                          <a:effectLst/>
                        </a:rPr>
                        <a:t>dobozból készült robotok kiállítása egyéni – és </a:t>
                      </a:r>
                      <a:r>
                        <a:rPr lang="hu-HU" sz="2400" dirty="0" smtClean="0">
                          <a:effectLst/>
                        </a:rPr>
                        <a:t>csoportmunkában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u-HU" sz="24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 smtClean="0">
                          <a:effectLst/>
                        </a:rPr>
                        <a:t>Március 15. műsor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u-HU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Felsős </a:t>
                      </a:r>
                      <a:r>
                        <a:rPr lang="hu-HU" sz="2400" dirty="0" smtClean="0">
                          <a:effectLst/>
                        </a:rPr>
                        <a:t>osztályfőnökök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u-HU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Helyezett lett: Gáspár Kevin 4. osztályos tanuló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u-HU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u-HU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u-HU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és a 3.</a:t>
                      </a:r>
                      <a:r>
                        <a:rPr lang="hu-HU" sz="2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osztály 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2022. </a:t>
                      </a:r>
                      <a:r>
                        <a:rPr lang="hu-HU" sz="2400" dirty="0" smtClean="0">
                          <a:effectLst/>
                        </a:rPr>
                        <a:t>Február</a:t>
                      </a:r>
                      <a:endParaRPr lang="hu-HU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79400276"/>
                  </a:ext>
                </a:extLst>
              </a:tr>
            </a:tbl>
          </a:graphicData>
        </a:graphic>
      </p:graphicFrame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922450"/>
              </p:ext>
            </p:extLst>
          </p:nvPr>
        </p:nvGraphicFramePr>
        <p:xfrm>
          <a:off x="905164" y="594606"/>
          <a:ext cx="10483271" cy="22828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39646">
                  <a:extLst>
                    <a:ext uri="{9D8B030D-6E8A-4147-A177-3AD203B41FA5}">
                      <a16:colId xmlns:a16="http://schemas.microsoft.com/office/drawing/2014/main" xmlns="" val="3982079900"/>
                    </a:ext>
                  </a:extLst>
                </a:gridCol>
                <a:gridCol w="3485380">
                  <a:extLst>
                    <a:ext uri="{9D8B030D-6E8A-4147-A177-3AD203B41FA5}">
                      <a16:colId xmlns:a16="http://schemas.microsoft.com/office/drawing/2014/main" xmlns="" val="2189628744"/>
                    </a:ext>
                  </a:extLst>
                </a:gridCol>
                <a:gridCol w="3458245">
                  <a:extLst>
                    <a:ext uri="{9D8B030D-6E8A-4147-A177-3AD203B41FA5}">
                      <a16:colId xmlns:a16="http://schemas.microsoft.com/office/drawing/2014/main" xmlns="" val="8658244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</a:rPr>
                        <a:t>Elsősök fája- faültetés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</a:rPr>
                        <a:t>1.osztály osztályfőnöke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</a:rPr>
                        <a:t>2022 </a:t>
                      </a:r>
                      <a:r>
                        <a:rPr lang="hu-HU" sz="2800" dirty="0" smtClean="0">
                          <a:effectLst/>
                        </a:rPr>
                        <a:t>tavasz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Végül a 7.osztály</a:t>
                      </a:r>
                      <a:r>
                        <a:rPr lang="hu-HU" sz="2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ültetett fát az általa örökbefogadott iskolai területen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1425271"/>
                  </a:ext>
                </a:extLst>
              </a:tr>
            </a:tbl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138546" y="110837"/>
            <a:ext cx="1988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Következő projekt: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95192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27" y="1123837"/>
            <a:ext cx="3288146" cy="4860911"/>
          </a:xfrm>
        </p:spPr>
        <p:txBody>
          <a:bodyPr>
            <a:normAutofit fontScale="90000"/>
          </a:bodyPr>
          <a:lstStyle/>
          <a:p>
            <a:r>
              <a:rPr lang="hu-HU" dirty="0"/>
              <a:t>Tisztasági </a:t>
            </a:r>
            <a:r>
              <a:rPr lang="hu-HU" dirty="0" smtClean="0"/>
              <a:t>verseny,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Az év fája rajzverseny,</a:t>
            </a:r>
            <a:br>
              <a:rPr lang="hu-HU" dirty="0" smtClean="0"/>
            </a:br>
            <a:r>
              <a:rPr lang="hu-HU" dirty="0" smtClean="0"/>
              <a:t>Szent István rajzverseny helyett robotkészítő versenyt rendeztünk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Felelősök: 7. osztály- </a:t>
            </a:r>
            <a:r>
              <a:rPr lang="hu-HU" dirty="0" smtClean="0"/>
              <a:t>hetesek</a:t>
            </a:r>
          </a:p>
          <a:p>
            <a:endParaRPr lang="hu-HU" dirty="0" smtClean="0"/>
          </a:p>
          <a:p>
            <a:r>
              <a:rPr lang="hu-HU" dirty="0"/>
              <a:t>Február 1- </a:t>
            </a:r>
            <a:r>
              <a:rPr lang="hu-HU" dirty="0" err="1"/>
              <a:t>től</a:t>
            </a:r>
            <a:r>
              <a:rPr lang="hu-HU" dirty="0"/>
              <a:t> minden hónapban véletlenszerű </a:t>
            </a:r>
            <a:r>
              <a:rPr lang="hu-HU" dirty="0" smtClean="0"/>
              <a:t>időpontokban ellenőriztük az osztályokban a rendet, villanyt, szellőztetést, kihagyva a 7. osztály termét- a sportszerűség jegyében.</a:t>
            </a:r>
          </a:p>
          <a:p>
            <a:r>
              <a:rPr lang="hu-HU" dirty="0" smtClean="0"/>
              <a:t>Az </a:t>
            </a:r>
            <a:r>
              <a:rPr lang="hu-HU" dirty="0"/>
              <a:t>értékelés a </a:t>
            </a:r>
            <a:r>
              <a:rPr lang="hu-HU" dirty="0" smtClean="0"/>
              <a:t>zánkai </a:t>
            </a:r>
            <a:r>
              <a:rPr lang="hu-HU" dirty="0"/>
              <a:t>Erzsébet- tábor szervezése, a Nemzeti Összetartozás napja, a bemutató est miatti szervezések miatt </a:t>
            </a:r>
            <a:r>
              <a:rPr lang="hu-HU" dirty="0" smtClean="0"/>
              <a:t>elmaradt, ill. </a:t>
            </a:r>
            <a:r>
              <a:rPr lang="hu-HU" dirty="0" err="1" smtClean="0"/>
              <a:t>összvonásra</a:t>
            </a:r>
            <a:r>
              <a:rPr lang="hu-HU" dirty="0" smtClean="0"/>
              <a:t> került a kertszépítő verseny </a:t>
            </a:r>
            <a:r>
              <a:rPr lang="hu-HU" dirty="0" err="1" smtClean="0"/>
              <a:t>pizzázásával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78579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308" y="1089891"/>
            <a:ext cx="3537527" cy="463513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Iskolai kiskert rendbetétele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Kupakgyűjtés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Ruhagyűjtés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„Szered a Földet!”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490510"/>
          </a:xfrm>
        </p:spPr>
        <p:txBody>
          <a:bodyPr/>
          <a:lstStyle/>
          <a:p>
            <a:r>
              <a:rPr lang="hu-HU" dirty="0" smtClean="0"/>
              <a:t>Minden osztály örökbe fogadott egy területet az iskola körül, és azt a 2. félév során karban is tartotta. </a:t>
            </a:r>
          </a:p>
          <a:p>
            <a:endParaRPr lang="hu-HU" dirty="0"/>
          </a:p>
          <a:p>
            <a:endParaRPr lang="hu-HU" dirty="0" smtClean="0"/>
          </a:p>
          <a:p>
            <a:r>
              <a:rPr lang="hu-HU" dirty="0" smtClean="0"/>
              <a:t>Oláhé </a:t>
            </a:r>
            <a:r>
              <a:rPr lang="hu-HU" dirty="0" err="1" smtClean="0"/>
              <a:t>Berenczk</a:t>
            </a:r>
            <a:r>
              <a:rPr lang="hu-HU" dirty="0" smtClean="0"/>
              <a:t> Zsuzsanna</a:t>
            </a:r>
          </a:p>
          <a:p>
            <a:endParaRPr lang="hu-HU" dirty="0"/>
          </a:p>
          <a:p>
            <a:r>
              <a:rPr lang="hu-HU" dirty="0" smtClean="0"/>
              <a:t>Először iskolánkban</a:t>
            </a:r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Természettudományi projektverseny (nem rajzverseny, ahogy Krisztián írta)</a:t>
            </a:r>
          </a:p>
          <a:p>
            <a:r>
              <a:rPr lang="hu-HU" dirty="0" smtClean="0"/>
              <a:t>A négyfős csapatunk országos 9. helyen végzett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92300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Víz világnapja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Föld világnapja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4473" y="1274618"/>
            <a:ext cx="7943271" cy="4710130"/>
          </a:xfrm>
        </p:spPr>
        <p:txBody>
          <a:bodyPr>
            <a:normAutofit/>
          </a:bodyPr>
          <a:lstStyle/>
          <a:p>
            <a:r>
              <a:rPr lang="hu-HU" dirty="0" smtClean="0"/>
              <a:t>Plakátok készültek</a:t>
            </a:r>
          </a:p>
          <a:p>
            <a:r>
              <a:rPr lang="hu-HU" dirty="0" smtClean="0"/>
              <a:t>Az általam tanított osztályokban minden gyermek munkája egy közös plakáton szerepelt.</a:t>
            </a:r>
          </a:p>
          <a:p>
            <a:endParaRPr lang="hu-HU" dirty="0" smtClean="0"/>
          </a:p>
          <a:p>
            <a:r>
              <a:rPr lang="hu-HU" dirty="0" smtClean="0"/>
              <a:t>A program szerevezője (</a:t>
            </a:r>
            <a:r>
              <a:rPr lang="hu-HU" dirty="0" err="1" smtClean="0"/>
              <a:t>Betty</a:t>
            </a:r>
            <a:r>
              <a:rPr lang="hu-HU" dirty="0" smtClean="0"/>
              <a:t>) rendelkezésünkre bocsájtott olyan anyagokat, amivel a gyerekek számára érdekes vetélkedőt szervezhettünk, melynek során népszerűsíthettük a vízivást és felhívtuk a figyelmet annak egészségre gyakorolt pozitív hatásaira.</a:t>
            </a:r>
          </a:p>
          <a:p>
            <a:r>
              <a:rPr lang="hu-HU" dirty="0" smtClean="0"/>
              <a:t>Külön tartottunk a 6. és a 7. osztálynak egy egészséges életmód órát is, ahol nemcsak a vízről, hanem a rendszeres testmozgás és az egészséges táplálkozás </a:t>
            </a:r>
            <a:r>
              <a:rPr lang="hu-HU" dirty="0" err="1" smtClean="0"/>
              <a:t>fontosságáróltanulhattunk</a:t>
            </a:r>
            <a:r>
              <a:rPr lang="hu-HU" dirty="0" smtClean="0"/>
              <a:t>. Itt is volt vetélkedő és díjazás.</a:t>
            </a:r>
          </a:p>
          <a:p>
            <a:endParaRPr lang="hu-HU" dirty="0"/>
          </a:p>
          <a:p>
            <a:r>
              <a:rPr lang="hu-HU" dirty="0" smtClean="0"/>
              <a:t>Osztálykeretben plakátok készültek</a:t>
            </a:r>
          </a:p>
          <a:p>
            <a:pPr marL="0" indent="0">
              <a:buNone/>
            </a:pPr>
            <a:endParaRPr lang="hu-HU" dirty="0" smtClean="0"/>
          </a:p>
          <a:p>
            <a:endParaRPr lang="hu-HU" dirty="0"/>
          </a:p>
          <a:p>
            <a:endParaRPr lang="hu-HU" dirty="0" smtClean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1" y="2262909"/>
            <a:ext cx="2597727" cy="194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47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2436" y="655782"/>
            <a:ext cx="11859491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/>
              <a:t>Tavaszi </a:t>
            </a:r>
            <a:r>
              <a:rPr lang="hu-HU" sz="2000" b="1" dirty="0" smtClean="0"/>
              <a:t>papírgyűjtés: </a:t>
            </a:r>
            <a:r>
              <a:rPr lang="hu-HU" sz="2000"/>
              <a:t>	</a:t>
            </a:r>
            <a:r>
              <a:rPr lang="hu-HU" sz="2000" smtClean="0"/>
              <a:t>Oláhné </a:t>
            </a:r>
            <a:r>
              <a:rPr lang="hu-HU" sz="2000" dirty="0" err="1" smtClean="0"/>
              <a:t>Bereczk</a:t>
            </a:r>
            <a:r>
              <a:rPr lang="hu-HU" sz="2000" dirty="0" smtClean="0"/>
              <a:t> Zsuzsanna és a szülők-</a:t>
            </a:r>
            <a:r>
              <a:rPr lang="hu-HU" sz="2000" dirty="0"/>
              <a:t>	2022. </a:t>
            </a:r>
            <a:r>
              <a:rPr lang="hu-HU" sz="2000" dirty="0" smtClean="0"/>
              <a:t>május 14</a:t>
            </a:r>
            <a:endParaRPr lang="hu-HU" sz="2000" dirty="0"/>
          </a:p>
          <a:p>
            <a:endParaRPr lang="hu-HU" sz="2000" dirty="0"/>
          </a:p>
          <a:p>
            <a:r>
              <a:rPr lang="hu-HU" sz="2000" b="1" dirty="0"/>
              <a:t>Fenntarthatósági témahét</a:t>
            </a:r>
            <a:r>
              <a:rPr lang="hu-HU" sz="2000" dirty="0"/>
              <a:t>: </a:t>
            </a:r>
            <a:r>
              <a:rPr lang="hu-HU" sz="2000" dirty="0" smtClean="0"/>
              <a:t>Osztálykeretben valósult meg- saját osztályom esetében technika órán, a többi osztályban rajzórán készítettünk plakátot, néztünk egy filmet egy hulladékfajták </a:t>
            </a:r>
            <a:r>
              <a:rPr lang="hu-HU" sz="2000" dirty="0" err="1" smtClean="0"/>
              <a:t>újrahasznosítási</a:t>
            </a:r>
            <a:r>
              <a:rPr lang="hu-HU" sz="2000" dirty="0" smtClean="0"/>
              <a:t> lehetőségeiről, ami után egy rövid vetélkedő következett. ( 2022</a:t>
            </a:r>
            <a:r>
              <a:rPr lang="hu-HU" sz="2000" dirty="0"/>
              <a:t>. április 25-29</a:t>
            </a:r>
            <a:r>
              <a:rPr lang="hu-HU" sz="2000" dirty="0" smtClean="0"/>
              <a:t>.)</a:t>
            </a:r>
            <a:r>
              <a:rPr lang="hu-HU" sz="2000" dirty="0"/>
              <a:t>	</a:t>
            </a:r>
            <a:r>
              <a:rPr lang="hu-HU" sz="2000" dirty="0" smtClean="0"/>
              <a:t>Ezen a héten készült el az iskola „</a:t>
            </a:r>
            <a:r>
              <a:rPr lang="hu-HU" sz="2000" dirty="0" err="1" smtClean="0"/>
              <a:t>Ökoiskola</a:t>
            </a:r>
            <a:r>
              <a:rPr lang="hu-HU" sz="2000" dirty="0" smtClean="0"/>
              <a:t>” faliújságja, melyben minden osztály keze munkája látható. Ezen a faliújságon helyeztem el a 2. év során két alkalommal egy „Szerezz egy 5- </a:t>
            </a:r>
            <a:r>
              <a:rPr lang="hu-HU" sz="2000" dirty="0" err="1" smtClean="0"/>
              <a:t>öst</a:t>
            </a:r>
            <a:r>
              <a:rPr lang="hu-HU" sz="2000" dirty="0" smtClean="0"/>
              <a:t>!” című feladatot, amely témáját tekintve természetesen a környezettudatossággal kapcsolatos témákat mutatott be. Aki ezt megtanulta, felmondta, az természettudományból vagy biológiából kapott egy 50%-</a:t>
            </a:r>
            <a:r>
              <a:rPr lang="hu-HU" sz="2000" dirty="0" err="1" smtClean="0"/>
              <a:t>os</a:t>
            </a:r>
            <a:r>
              <a:rPr lang="hu-HU" sz="2000" dirty="0" smtClean="0"/>
              <a:t> 5- </a:t>
            </a:r>
            <a:r>
              <a:rPr lang="hu-HU" sz="2000" dirty="0" err="1" smtClean="0"/>
              <a:t>öst</a:t>
            </a:r>
            <a:r>
              <a:rPr lang="hu-HU" sz="2000" dirty="0" smtClean="0"/>
              <a:t>.</a:t>
            </a:r>
          </a:p>
          <a:p>
            <a:endParaRPr lang="hu-HU" sz="2000" dirty="0"/>
          </a:p>
          <a:p>
            <a:r>
              <a:rPr lang="hu-HU" sz="2000" b="1" dirty="0" smtClean="0"/>
              <a:t>Vállalkozói témahét</a:t>
            </a:r>
            <a:r>
              <a:rPr lang="hu-HU" sz="2000" dirty="0" smtClean="0"/>
              <a:t>: Saját osztályomban tartottam egy foglalkozást a témában, technika óra keretében. Vetélkedővel, rövid filmrészletekkel, a tanulási technikák tanításával kötöttem össze.</a:t>
            </a:r>
            <a:endParaRPr lang="hu-HU" sz="2000" dirty="0"/>
          </a:p>
          <a:p>
            <a:endParaRPr lang="hu-HU" sz="2000" dirty="0" smtClean="0"/>
          </a:p>
          <a:p>
            <a:r>
              <a:rPr lang="hu-HU" sz="2000" b="1" dirty="0" smtClean="0"/>
              <a:t>Nemzeti </a:t>
            </a:r>
            <a:r>
              <a:rPr lang="hu-HU" sz="2000" b="1" dirty="0"/>
              <a:t>összetartozás </a:t>
            </a:r>
            <a:r>
              <a:rPr lang="hu-HU" sz="2000" b="1" dirty="0" smtClean="0"/>
              <a:t>napja</a:t>
            </a:r>
            <a:r>
              <a:rPr lang="hu-HU" sz="2000" dirty="0" smtClean="0"/>
              <a:t>:    7</a:t>
            </a:r>
            <a:r>
              <a:rPr lang="hu-HU" sz="2000" dirty="0"/>
              <a:t>. osztályos </a:t>
            </a:r>
            <a:r>
              <a:rPr lang="hu-HU" sz="2000" dirty="0" smtClean="0"/>
              <a:t>osztályfőnök-</a:t>
            </a:r>
            <a:r>
              <a:rPr lang="hu-HU" sz="2000" dirty="0"/>
              <a:t>	2022. </a:t>
            </a:r>
            <a:r>
              <a:rPr lang="hu-HU" sz="2000" dirty="0" smtClean="0"/>
              <a:t>május 31. Plakát </a:t>
            </a:r>
            <a:r>
              <a:rPr lang="hu-HU" sz="2000" dirty="0" err="1" smtClean="0"/>
              <a:t>készítíse</a:t>
            </a:r>
            <a:r>
              <a:rPr lang="hu-HU" sz="2000" dirty="0" smtClean="0"/>
              <a:t>, műsor összeállítása, szövegek, zenék választása.</a:t>
            </a:r>
          </a:p>
          <a:p>
            <a:endParaRPr lang="hu-HU" sz="2000" dirty="0"/>
          </a:p>
          <a:p>
            <a:r>
              <a:rPr lang="hu-HU" sz="2000" b="1" dirty="0"/>
              <a:t>Szent- István napok </a:t>
            </a:r>
            <a:r>
              <a:rPr lang="hu-HU" sz="2000" dirty="0"/>
              <a:t>keretén belül Hegyen- völgyön </a:t>
            </a:r>
            <a:r>
              <a:rPr lang="hu-HU" sz="2000" dirty="0" smtClean="0"/>
              <a:t>projekthét, osztálykeretben, minden szakos tanár saját tanóráján valósult meg.</a:t>
            </a:r>
          </a:p>
          <a:p>
            <a:endParaRPr lang="hu-HU" sz="2000" dirty="0"/>
          </a:p>
          <a:p>
            <a:r>
              <a:rPr lang="hu-HU" sz="2000" b="1" dirty="0" smtClean="0"/>
              <a:t>Végzősök búcsúztatása, ballagás </a:t>
            </a:r>
            <a:r>
              <a:rPr lang="hu-HU" sz="2000" b="1" dirty="0"/>
              <a:t>megszervezése</a:t>
            </a:r>
            <a:r>
              <a:rPr lang="hu-HU" sz="2000" dirty="0"/>
              <a:t>	7. osztály és </a:t>
            </a:r>
            <a:r>
              <a:rPr lang="hu-HU" sz="2000" dirty="0" smtClean="0"/>
              <a:t>osztályfőnöke</a:t>
            </a:r>
            <a:r>
              <a:rPr lang="hu-HU" sz="2000" dirty="0"/>
              <a:t>	2022. június.18.	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32173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303510"/>
              </p:ext>
            </p:extLst>
          </p:nvPr>
        </p:nvGraphicFramePr>
        <p:xfrm>
          <a:off x="701964" y="1847274"/>
          <a:ext cx="11083635" cy="24357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42357">
                  <a:extLst>
                    <a:ext uri="{9D8B030D-6E8A-4147-A177-3AD203B41FA5}">
                      <a16:colId xmlns:a16="http://schemas.microsoft.com/office/drawing/2014/main" xmlns="" val="3865779171"/>
                    </a:ext>
                  </a:extLst>
                </a:gridCol>
                <a:gridCol w="3684983">
                  <a:extLst>
                    <a:ext uri="{9D8B030D-6E8A-4147-A177-3AD203B41FA5}">
                      <a16:colId xmlns:a16="http://schemas.microsoft.com/office/drawing/2014/main" xmlns="" val="1806427061"/>
                    </a:ext>
                  </a:extLst>
                </a:gridCol>
                <a:gridCol w="3656295">
                  <a:extLst>
                    <a:ext uri="{9D8B030D-6E8A-4147-A177-3AD203B41FA5}">
                      <a16:colId xmlns:a16="http://schemas.microsoft.com/office/drawing/2014/main" xmlns="" val="2213781384"/>
                    </a:ext>
                  </a:extLst>
                </a:gridCol>
              </a:tblGrid>
              <a:tr h="24357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600" dirty="0">
                          <a:effectLst/>
                        </a:rPr>
                        <a:t>ÖKO munkaterv összeállítása</a:t>
                      </a:r>
                      <a:endParaRPr lang="hu-H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dirty="0">
                          <a:effectLst/>
                        </a:rPr>
                        <a:t>Kiss Márta, Szauer Viktória, Dr. Krenczné Zocskár Zsuzsanna</a:t>
                      </a:r>
                      <a:endParaRPr lang="hu-H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4000" dirty="0">
                          <a:effectLst/>
                        </a:rPr>
                        <a:t>2021. szeptember 15.</a:t>
                      </a:r>
                      <a:endParaRPr lang="hu-H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26284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5328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712436"/>
              </p:ext>
            </p:extLst>
          </p:nvPr>
        </p:nvGraphicFramePr>
        <p:xfrm>
          <a:off x="526472" y="1671782"/>
          <a:ext cx="11092874" cy="24476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45477">
                  <a:extLst>
                    <a:ext uri="{9D8B030D-6E8A-4147-A177-3AD203B41FA5}">
                      <a16:colId xmlns:a16="http://schemas.microsoft.com/office/drawing/2014/main" xmlns="" val="2449588174"/>
                    </a:ext>
                  </a:extLst>
                </a:gridCol>
                <a:gridCol w="3688055">
                  <a:extLst>
                    <a:ext uri="{9D8B030D-6E8A-4147-A177-3AD203B41FA5}">
                      <a16:colId xmlns:a16="http://schemas.microsoft.com/office/drawing/2014/main" xmlns="" val="1972870272"/>
                    </a:ext>
                  </a:extLst>
                </a:gridCol>
                <a:gridCol w="3659342">
                  <a:extLst>
                    <a:ext uri="{9D8B030D-6E8A-4147-A177-3AD203B41FA5}">
                      <a16:colId xmlns:a16="http://schemas.microsoft.com/office/drawing/2014/main" xmlns="" val="3767917667"/>
                    </a:ext>
                  </a:extLst>
                </a:gridCol>
              </a:tblGrid>
              <a:tr h="2447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600" dirty="0">
                          <a:effectLst/>
                        </a:rPr>
                        <a:t>Balesetvédelmi oktatás megszervezése a dolgozók </a:t>
                      </a:r>
                      <a:r>
                        <a:rPr lang="hu-HU" sz="3600" dirty="0" smtClean="0">
                          <a:effectLst/>
                        </a:rPr>
                        <a:t>részére</a:t>
                      </a:r>
                      <a:endParaRPr lang="hu-H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600" dirty="0">
                          <a:effectLst/>
                        </a:rPr>
                        <a:t>Domjánné </a:t>
                      </a:r>
                      <a:r>
                        <a:rPr lang="hu-HU" sz="3600" dirty="0" err="1">
                          <a:effectLst/>
                        </a:rPr>
                        <a:t>Dodonka</a:t>
                      </a:r>
                      <a:r>
                        <a:rPr lang="hu-HU" sz="3600" dirty="0">
                          <a:effectLst/>
                        </a:rPr>
                        <a:t> </a:t>
                      </a:r>
                      <a:r>
                        <a:rPr lang="hu-HU" sz="3600" dirty="0" smtClean="0">
                          <a:effectLst/>
                        </a:rPr>
                        <a:t>Zita</a:t>
                      </a:r>
                      <a:endParaRPr lang="hu-H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600" dirty="0">
                          <a:effectLst/>
                        </a:rPr>
                        <a:t>2021.szeptember 06.</a:t>
                      </a:r>
                      <a:endParaRPr lang="hu-H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34548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9333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043456"/>
              </p:ext>
            </p:extLst>
          </p:nvPr>
        </p:nvGraphicFramePr>
        <p:xfrm>
          <a:off x="508001" y="914400"/>
          <a:ext cx="11203709" cy="39136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2900">
                  <a:extLst>
                    <a:ext uri="{9D8B030D-6E8A-4147-A177-3AD203B41FA5}">
                      <a16:colId xmlns:a16="http://schemas.microsoft.com/office/drawing/2014/main" xmlns="" val="2539111225"/>
                    </a:ext>
                  </a:extLst>
                </a:gridCol>
                <a:gridCol w="3724904">
                  <a:extLst>
                    <a:ext uri="{9D8B030D-6E8A-4147-A177-3AD203B41FA5}">
                      <a16:colId xmlns:a16="http://schemas.microsoft.com/office/drawing/2014/main" xmlns="" val="3177345340"/>
                    </a:ext>
                  </a:extLst>
                </a:gridCol>
                <a:gridCol w="3695905">
                  <a:extLst>
                    <a:ext uri="{9D8B030D-6E8A-4147-A177-3AD203B41FA5}">
                      <a16:colId xmlns:a16="http://schemas.microsoft.com/office/drawing/2014/main" xmlns="" val="3292935333"/>
                    </a:ext>
                  </a:extLst>
                </a:gridCol>
              </a:tblGrid>
              <a:tr h="2770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4000" dirty="0">
                          <a:effectLst/>
                        </a:rPr>
                        <a:t>Balesetvédelmi oktatás megszervezése a </a:t>
                      </a:r>
                      <a:r>
                        <a:rPr lang="hu-HU" sz="4000" dirty="0" smtClean="0">
                          <a:effectLst/>
                        </a:rPr>
                        <a:t>diákoknak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u-HU" sz="40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4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PPT</a:t>
                      </a:r>
                      <a:r>
                        <a:rPr lang="hu-HU" sz="4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alapján</a:t>
                      </a:r>
                      <a:endParaRPr lang="hu-H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4000" dirty="0">
                          <a:effectLst/>
                        </a:rPr>
                        <a:t>osztályfőnökök</a:t>
                      </a:r>
                      <a:endParaRPr lang="hu-H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4000" dirty="0">
                          <a:effectLst/>
                        </a:rPr>
                        <a:t>2021. szeptember 01.</a:t>
                      </a:r>
                      <a:endParaRPr lang="hu-H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96542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098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042570"/>
              </p:ext>
            </p:extLst>
          </p:nvPr>
        </p:nvGraphicFramePr>
        <p:xfrm>
          <a:off x="960582" y="978549"/>
          <a:ext cx="10483273" cy="31959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39646">
                  <a:extLst>
                    <a:ext uri="{9D8B030D-6E8A-4147-A177-3AD203B41FA5}">
                      <a16:colId xmlns:a16="http://schemas.microsoft.com/office/drawing/2014/main" xmlns="" val="4199714095"/>
                    </a:ext>
                  </a:extLst>
                </a:gridCol>
                <a:gridCol w="3485380">
                  <a:extLst>
                    <a:ext uri="{9D8B030D-6E8A-4147-A177-3AD203B41FA5}">
                      <a16:colId xmlns:a16="http://schemas.microsoft.com/office/drawing/2014/main" xmlns="" val="3608262579"/>
                    </a:ext>
                  </a:extLst>
                </a:gridCol>
                <a:gridCol w="3458247">
                  <a:extLst>
                    <a:ext uri="{9D8B030D-6E8A-4147-A177-3AD203B41FA5}">
                      <a16:colId xmlns:a16="http://schemas.microsoft.com/office/drawing/2014/main" xmlns="" val="6395350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</a:rPr>
                        <a:t>ÖKO munkaterv egyeztetése a DÖK, és a munkaközösség vezetőjével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</a:rPr>
                        <a:t>Feketéné Geiger Bernadett, Oláhné </a:t>
                      </a:r>
                      <a:r>
                        <a:rPr lang="hu-HU" sz="2800" dirty="0" err="1">
                          <a:effectLst/>
                        </a:rPr>
                        <a:t>Bereczk</a:t>
                      </a:r>
                      <a:r>
                        <a:rPr lang="hu-HU" sz="2800" dirty="0">
                          <a:effectLst/>
                        </a:rPr>
                        <a:t> Zsuzsanna, Kiss Márta, Szauer Viktória, Dr. Krenczné Zocskár Zsuzsanna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800" dirty="0" smtClean="0">
                          <a:effectLst/>
                        </a:rPr>
                        <a:t>2021. </a:t>
                      </a:r>
                      <a:r>
                        <a:rPr lang="hu-HU" sz="2800" dirty="0">
                          <a:effectLst/>
                        </a:rPr>
                        <a:t>szeptember 9.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72460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980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926795"/>
              </p:ext>
            </p:extLst>
          </p:nvPr>
        </p:nvGraphicFramePr>
        <p:xfrm>
          <a:off x="434110" y="138546"/>
          <a:ext cx="11416144" cy="25215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4628">
                  <a:extLst>
                    <a:ext uri="{9D8B030D-6E8A-4147-A177-3AD203B41FA5}">
                      <a16:colId xmlns:a16="http://schemas.microsoft.com/office/drawing/2014/main" xmlns="" val="3241516179"/>
                    </a:ext>
                  </a:extLst>
                </a:gridCol>
                <a:gridCol w="3795533">
                  <a:extLst>
                    <a:ext uri="{9D8B030D-6E8A-4147-A177-3AD203B41FA5}">
                      <a16:colId xmlns:a16="http://schemas.microsoft.com/office/drawing/2014/main" xmlns="" val="4283478479"/>
                    </a:ext>
                  </a:extLst>
                </a:gridCol>
                <a:gridCol w="3765983">
                  <a:extLst>
                    <a:ext uri="{9D8B030D-6E8A-4147-A177-3AD203B41FA5}">
                      <a16:colId xmlns:a16="http://schemas.microsoft.com/office/drawing/2014/main" xmlns="" val="919298281"/>
                    </a:ext>
                  </a:extLst>
                </a:gridCol>
              </a:tblGrid>
              <a:tr h="25215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4000" dirty="0">
                          <a:effectLst/>
                        </a:rPr>
                        <a:t>Őszi papírgyűjtés</a:t>
                      </a:r>
                      <a:endParaRPr lang="hu-H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4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Szülők</a:t>
                      </a:r>
                      <a:r>
                        <a:rPr lang="hu-HU" sz="4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szervezésében</a:t>
                      </a:r>
                      <a:endParaRPr lang="hu-H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4000" dirty="0">
                          <a:effectLst/>
                        </a:rPr>
                        <a:t>2021. szeptember 30.</a:t>
                      </a:r>
                      <a:endParaRPr lang="hu-H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075381"/>
                  </a:ext>
                </a:extLst>
              </a:tr>
            </a:tbl>
          </a:graphicData>
        </a:graphic>
      </p:graphicFrame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223" y="1537278"/>
            <a:ext cx="2627918" cy="532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91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037679"/>
              </p:ext>
            </p:extLst>
          </p:nvPr>
        </p:nvGraphicFramePr>
        <p:xfrm>
          <a:off x="775855" y="157019"/>
          <a:ext cx="10732654" cy="39136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3849">
                  <a:extLst>
                    <a:ext uri="{9D8B030D-6E8A-4147-A177-3AD203B41FA5}">
                      <a16:colId xmlns:a16="http://schemas.microsoft.com/office/drawing/2014/main" xmlns="" val="388429194"/>
                    </a:ext>
                  </a:extLst>
                </a:gridCol>
                <a:gridCol w="3568292">
                  <a:extLst>
                    <a:ext uri="{9D8B030D-6E8A-4147-A177-3AD203B41FA5}">
                      <a16:colId xmlns:a16="http://schemas.microsoft.com/office/drawing/2014/main" xmlns="" val="3509003639"/>
                    </a:ext>
                  </a:extLst>
                </a:gridCol>
                <a:gridCol w="3540513">
                  <a:extLst>
                    <a:ext uri="{9D8B030D-6E8A-4147-A177-3AD203B41FA5}">
                      <a16:colId xmlns:a16="http://schemas.microsoft.com/office/drawing/2014/main" xmlns="" val="2477902093"/>
                    </a:ext>
                  </a:extLst>
                </a:gridCol>
              </a:tblGrid>
              <a:tr h="1523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4000" dirty="0">
                          <a:effectLst/>
                        </a:rPr>
                        <a:t>Sportnap</a:t>
                      </a:r>
                      <a:endParaRPr lang="hu-H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4000" dirty="0">
                          <a:effectLst/>
                        </a:rPr>
                        <a:t>Testnevelést </a:t>
                      </a:r>
                      <a:r>
                        <a:rPr lang="hu-HU" sz="4000" dirty="0" smtClean="0">
                          <a:effectLst/>
                        </a:rPr>
                        <a:t>tanítók,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4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Karate bemutató,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4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Zumba</a:t>
                      </a:r>
                      <a:r>
                        <a:rPr lang="hu-HU" sz="4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bemutató</a:t>
                      </a:r>
                      <a:endParaRPr lang="hu-H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4000" dirty="0">
                          <a:effectLst/>
                        </a:rPr>
                        <a:t>2021. szeptember 24.</a:t>
                      </a:r>
                      <a:endParaRPr lang="hu-H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24055248"/>
                  </a:ext>
                </a:extLst>
              </a:tr>
            </a:tbl>
          </a:graphicData>
        </a:graphic>
      </p:graphicFrame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781" y="2008908"/>
            <a:ext cx="4525818" cy="339436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746" y="1898072"/>
            <a:ext cx="4673600" cy="35052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473" y="3948545"/>
            <a:ext cx="3879273" cy="29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80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245070"/>
              </p:ext>
            </p:extLst>
          </p:nvPr>
        </p:nvGraphicFramePr>
        <p:xfrm>
          <a:off x="323273" y="332509"/>
          <a:ext cx="11443854" cy="18262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3983">
                  <a:extLst>
                    <a:ext uri="{9D8B030D-6E8A-4147-A177-3AD203B41FA5}">
                      <a16:colId xmlns:a16="http://schemas.microsoft.com/office/drawing/2014/main" xmlns="" val="2007457003"/>
                    </a:ext>
                  </a:extLst>
                </a:gridCol>
                <a:gridCol w="3804746">
                  <a:extLst>
                    <a:ext uri="{9D8B030D-6E8A-4147-A177-3AD203B41FA5}">
                      <a16:colId xmlns:a16="http://schemas.microsoft.com/office/drawing/2014/main" xmlns="" val="2163671754"/>
                    </a:ext>
                  </a:extLst>
                </a:gridCol>
                <a:gridCol w="3775125">
                  <a:extLst>
                    <a:ext uri="{9D8B030D-6E8A-4147-A177-3AD203B41FA5}">
                      <a16:colId xmlns:a16="http://schemas.microsoft.com/office/drawing/2014/main" xmlns="" val="4149312123"/>
                    </a:ext>
                  </a:extLst>
                </a:gridCol>
              </a:tblGrid>
              <a:tr h="5264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</a:rPr>
                        <a:t>Szüreti felvonulás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800" dirty="0" smtClean="0">
                          <a:effectLst/>
                        </a:rPr>
                        <a:t>Szervezés: </a:t>
                      </a:r>
                      <a:r>
                        <a:rPr lang="hu-HU" sz="2800" dirty="0" err="1" smtClean="0">
                          <a:effectLst/>
                        </a:rPr>
                        <a:t>Exnerné</a:t>
                      </a:r>
                      <a:r>
                        <a:rPr lang="hu-HU" sz="2800" baseline="0" dirty="0" smtClean="0">
                          <a:effectLst/>
                        </a:rPr>
                        <a:t> Pintér Nikoletta,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800" dirty="0" smtClean="0">
                          <a:effectLst/>
                        </a:rPr>
                        <a:t>Tánc, </a:t>
                      </a:r>
                      <a:r>
                        <a:rPr lang="hu-HU" sz="2800" dirty="0" err="1" smtClean="0">
                          <a:effectLst/>
                        </a:rPr>
                        <a:t>öltözet:Osztályfőnökök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</a:rPr>
                        <a:t>2021. szeptember 25.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91633905"/>
                  </a:ext>
                </a:extLst>
              </a:tr>
            </a:tbl>
          </a:graphicData>
        </a:graphic>
      </p:graphicFrame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4" y="1508299"/>
            <a:ext cx="3906981" cy="520930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510" y="1494443"/>
            <a:ext cx="3927764" cy="52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28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001698"/>
              </p:ext>
            </p:extLst>
          </p:nvPr>
        </p:nvGraphicFramePr>
        <p:xfrm>
          <a:off x="748146" y="240145"/>
          <a:ext cx="10954328" cy="16810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98697">
                  <a:extLst>
                    <a:ext uri="{9D8B030D-6E8A-4147-A177-3AD203B41FA5}">
                      <a16:colId xmlns:a16="http://schemas.microsoft.com/office/drawing/2014/main" xmlns="" val="4221070488"/>
                    </a:ext>
                  </a:extLst>
                </a:gridCol>
                <a:gridCol w="3641992">
                  <a:extLst>
                    <a:ext uri="{9D8B030D-6E8A-4147-A177-3AD203B41FA5}">
                      <a16:colId xmlns:a16="http://schemas.microsoft.com/office/drawing/2014/main" xmlns="" val="122425678"/>
                    </a:ext>
                  </a:extLst>
                </a:gridCol>
                <a:gridCol w="3613639">
                  <a:extLst>
                    <a:ext uri="{9D8B030D-6E8A-4147-A177-3AD203B41FA5}">
                      <a16:colId xmlns:a16="http://schemas.microsoft.com/office/drawing/2014/main" xmlns="" val="3200843965"/>
                    </a:ext>
                  </a:extLst>
                </a:gridCol>
              </a:tblGrid>
              <a:tr h="16810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Egészség témanap a zöldség és gyümölcs, víz, </a:t>
                      </a:r>
                      <a:r>
                        <a:rPr lang="hu-HU" sz="2400" dirty="0" smtClean="0">
                          <a:effectLst/>
                        </a:rPr>
                        <a:t>mozgás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 smtClean="0">
                          <a:effectLst/>
                        </a:rPr>
                        <a:t>Osztályfőnökök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2021 október 21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69554464"/>
                  </a:ext>
                </a:extLst>
              </a:tr>
            </a:tbl>
          </a:graphicData>
        </a:graphic>
      </p:graphicFrame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2493"/>
            <a:ext cx="5267181" cy="237998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990827"/>
            <a:ext cx="6345382" cy="286717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946" y="706582"/>
            <a:ext cx="4613564" cy="61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42683"/>
      </p:ext>
    </p:extLst>
  </p:cSld>
  <p:clrMapOvr>
    <a:masterClrMapping/>
  </p:clrMapOvr>
</p:sld>
</file>

<file path=ppt/theme/theme1.xml><?xml version="1.0" encoding="utf-8"?>
<a:theme xmlns:a="http://schemas.openxmlformats.org/drawingml/2006/main" name="Keret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TM03457475[[fn=Keret]]</Template>
  <TotalTime>221</TotalTime>
  <Words>490</Words>
  <Application>Microsoft Office PowerPoint</Application>
  <PresentationFormat>Egyéni</PresentationFormat>
  <Paragraphs>106</Paragraphs>
  <Slides>19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0" baseType="lpstr">
      <vt:lpstr>Keret</vt:lpstr>
      <vt:lpstr>ÖKO munkaterv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Állatok világnapja   Madarak és fák napja  Kerékpár túra</vt:lpstr>
      <vt:lpstr>PowerPoint bemutató</vt:lpstr>
      <vt:lpstr>PowerPoint bemutató</vt:lpstr>
      <vt:lpstr>PowerPoint bemutató</vt:lpstr>
      <vt:lpstr>PowerPoint bemutató</vt:lpstr>
      <vt:lpstr>PowerPoint bemutató</vt:lpstr>
      <vt:lpstr>Tisztasági verseny,  Az év fája rajzverseny, Szent István rajzverseny helyett robotkészítő versenyt rendeztünk </vt:lpstr>
      <vt:lpstr>Iskolai kiskert rendbetétele   Kupakgyűjtés  Ruhagyűjtés   „Szered a Földet!”</vt:lpstr>
      <vt:lpstr>Víz világnapja       Föld világnapja 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ÖKO munkaterv</dc:title>
  <dc:creator>Intézményi notebook</dc:creator>
  <cp:lastModifiedBy>Windows-felhasználó</cp:lastModifiedBy>
  <cp:revision>25</cp:revision>
  <dcterms:created xsi:type="dcterms:W3CDTF">2022-01-11T14:11:26Z</dcterms:created>
  <dcterms:modified xsi:type="dcterms:W3CDTF">2022-06-28T10:04:49Z</dcterms:modified>
</cp:coreProperties>
</file>